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0" r:id="rId18"/>
    <p:sldId id="273" r:id="rId19"/>
  </p:sldIdLst>
  <p:sldSz cx="18288000" cy="10287000"/>
  <p:notesSz cx="6858000" cy="9144000"/>
  <p:embeddedFontLst>
    <p:embeddedFont>
      <p:font typeface="Montserra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charset="0"/>
      <p:regular r:id="rId25"/>
    </p:embeddedFont>
    <p:embeddedFont>
      <p:font typeface="Poppi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36A"/>
    <a:srgbClr val="013137"/>
    <a:srgbClr val="33CC33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svg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.sv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438" y="3629647"/>
            <a:ext cx="16047123" cy="192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36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 ON</a:t>
            </a:r>
          </a:p>
          <a:p>
            <a:pPr algn="ctr">
              <a:lnSpc>
                <a:spcPts val="7940"/>
              </a:lnSpc>
            </a:pPr>
            <a:r>
              <a:rPr lang="en-US" sz="721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AMAZON REVIEWS SYSTEM</a:t>
            </a:r>
          </a:p>
        </p:txBody>
      </p:sp>
      <p:sp>
        <p:nvSpPr>
          <p:cNvPr id="3" name="Freeform 3"/>
          <p:cNvSpPr/>
          <p:nvPr/>
        </p:nvSpPr>
        <p:spPr>
          <a:xfrm>
            <a:off x="567016" y="672625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5853803" y="6088410"/>
            <a:ext cx="6989044" cy="0"/>
          </a:xfrm>
          <a:prstGeom prst="line">
            <a:avLst/>
          </a:prstGeom>
          <a:ln w="66675" cap="flat">
            <a:gradFill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29463" y="8593190"/>
            <a:ext cx="293547" cy="29354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99394" y="5824070"/>
            <a:ext cx="1137437" cy="11374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548481" y="4635252"/>
            <a:ext cx="349058" cy="34905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425708" y="3374103"/>
            <a:ext cx="345156" cy="3451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44194" y="3269541"/>
            <a:ext cx="155786" cy="15578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24684" y="574481"/>
            <a:ext cx="2002049" cy="712150"/>
          </a:xfrm>
          <a:custGeom>
            <a:avLst/>
            <a:gdLst/>
            <a:ahLst/>
            <a:cxnLst/>
            <a:rect l="l" t="t" r="r" b="b"/>
            <a:pathLst>
              <a:path w="2002049" h="712150">
                <a:moveTo>
                  <a:pt x="0" y="0"/>
                </a:moveTo>
                <a:lnTo>
                  <a:pt x="2002048" y="0"/>
                </a:lnTo>
                <a:lnTo>
                  <a:pt x="2002048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591" b="-4591"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3567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6645" y="337528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0222" y="1898394"/>
            <a:ext cx="829717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77"/>
              </a:lnSpc>
              <a:spcBef>
                <a:spcPct val="0"/>
              </a:spcBef>
            </a:pPr>
            <a:r>
              <a:rPr lang="en-US" sz="6980" b="1" u="none" strike="noStrike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SVM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7701" y="3382919"/>
            <a:ext cx="4271100" cy="3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 = 91.90%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7701" y="4069621"/>
            <a:ext cx="4347300" cy="380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Roc </a:t>
            </a:r>
            <a:r>
              <a:rPr lang="en-US" sz="2300" b="1" spc="147" dirty="0" err="1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</a:t>
            </a: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curve = 91%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4692" y="4739772"/>
            <a:ext cx="4618908" cy="380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Run time speed = 99%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3287" y="5502150"/>
            <a:ext cx="5981913" cy="380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set: 98% of the data.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9273" y="6248553"/>
            <a:ext cx="5508727" cy="38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set: 2% of the data.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2681" y="6956227"/>
            <a:ext cx="5932520" cy="389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Ensures unbiased evaluation.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2680" y="7664041"/>
            <a:ext cx="7274719" cy="380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seed set for reproducibility.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0EC5E-4F8E-1C5A-55B4-3CE147221705}"/>
              </a:ext>
            </a:extLst>
          </p:cNvPr>
          <p:cNvSpPr txBox="1"/>
          <p:nvPr/>
        </p:nvSpPr>
        <p:spPr>
          <a:xfrm>
            <a:off x="8449440" y="1812311"/>
            <a:ext cx="9276734" cy="10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37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(ANN)</a:t>
            </a:r>
            <a:endParaRPr lang="en-US" sz="6000" b="1" u="none" strike="noStrike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9E05F-9CB0-82E3-FBF2-AAA0FDC13188}"/>
              </a:ext>
            </a:extLst>
          </p:cNvPr>
          <p:cNvSpPr txBox="1"/>
          <p:nvPr/>
        </p:nvSpPr>
        <p:spPr>
          <a:xfrm>
            <a:off x="9491195" y="3248577"/>
            <a:ext cx="4691837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 =  92.95%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C1A8A-9235-140D-570E-A96F7EBF537C}"/>
              </a:ext>
            </a:extLst>
          </p:cNvPr>
          <p:cNvSpPr txBox="1"/>
          <p:nvPr/>
        </p:nvSpPr>
        <p:spPr>
          <a:xfrm>
            <a:off x="9504715" y="3989033"/>
            <a:ext cx="9276734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Roc </a:t>
            </a:r>
            <a:r>
              <a:rPr lang="en-US" sz="2400" b="1" spc="147" dirty="0" err="1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</a:t>
            </a: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curve = 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92DAFD-92DC-9610-6E7F-9001FD537C4E}"/>
              </a:ext>
            </a:extLst>
          </p:cNvPr>
          <p:cNvSpPr txBox="1"/>
          <p:nvPr/>
        </p:nvSpPr>
        <p:spPr>
          <a:xfrm>
            <a:off x="9471531" y="4651783"/>
            <a:ext cx="9343102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Run time speed = 95%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76E5AC-AAC2-3354-21FF-6F8548936B17}"/>
              </a:ext>
            </a:extLst>
          </p:cNvPr>
          <p:cNvSpPr txBox="1"/>
          <p:nvPr/>
        </p:nvSpPr>
        <p:spPr>
          <a:xfrm>
            <a:off x="9442034" y="5374127"/>
            <a:ext cx="9387348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set: 80% of the data.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7CE0C-01BF-AC40-30FB-D906B4C3BD0F}"/>
              </a:ext>
            </a:extLst>
          </p:cNvPr>
          <p:cNvSpPr txBox="1"/>
          <p:nvPr/>
        </p:nvSpPr>
        <p:spPr>
          <a:xfrm>
            <a:off x="9456782" y="6058438"/>
            <a:ext cx="9409470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set: 20% of the data.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1B9DC3-14BB-D116-49C5-B37F9BC614D8}"/>
              </a:ext>
            </a:extLst>
          </p:cNvPr>
          <p:cNvSpPr txBox="1"/>
          <p:nvPr/>
        </p:nvSpPr>
        <p:spPr>
          <a:xfrm>
            <a:off x="9437118" y="6869188"/>
            <a:ext cx="9424218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Learning evaluation.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C0813-FCFA-01DA-C4B9-4C2692C558A4}"/>
              </a:ext>
            </a:extLst>
          </p:cNvPr>
          <p:cNvSpPr txBox="1"/>
          <p:nvPr/>
        </p:nvSpPr>
        <p:spPr>
          <a:xfrm>
            <a:off x="9437118" y="7595021"/>
            <a:ext cx="9424218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seed Text for reproducibility.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56" y="414694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4900" y="1659900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12826" y="343662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85079" y="882688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28597" y="2644327"/>
            <a:ext cx="6677763" cy="2880173"/>
          </a:xfrm>
          <a:custGeom>
            <a:avLst/>
            <a:gdLst/>
            <a:ahLst/>
            <a:cxnLst/>
            <a:rect l="l" t="t" r="r" b="b"/>
            <a:pathLst>
              <a:path w="5657498" h="2902069">
                <a:moveTo>
                  <a:pt x="0" y="0"/>
                </a:moveTo>
                <a:lnTo>
                  <a:pt x="5657498" y="0"/>
                </a:lnTo>
                <a:lnTo>
                  <a:pt x="5657498" y="2902069"/>
                </a:lnTo>
                <a:lnTo>
                  <a:pt x="0" y="2902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26" b="-1926"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217803" y="2742366"/>
            <a:ext cx="6652069" cy="2782134"/>
          </a:xfrm>
          <a:custGeom>
            <a:avLst/>
            <a:gdLst/>
            <a:ahLst/>
            <a:cxnLst/>
            <a:rect l="l" t="t" r="r" b="b"/>
            <a:pathLst>
              <a:path w="6652069" h="3258272">
                <a:moveTo>
                  <a:pt x="0" y="0"/>
                </a:moveTo>
                <a:lnTo>
                  <a:pt x="6652069" y="0"/>
                </a:lnTo>
                <a:lnTo>
                  <a:pt x="6652069" y="3258271"/>
                </a:lnTo>
                <a:lnTo>
                  <a:pt x="0" y="3258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80" b="-438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11722" y="6843667"/>
            <a:ext cx="7911515" cy="3283947"/>
          </a:xfrm>
          <a:custGeom>
            <a:avLst/>
            <a:gdLst/>
            <a:ahLst/>
            <a:cxnLst/>
            <a:rect l="l" t="t" r="r" b="b"/>
            <a:pathLst>
              <a:path w="7911515" h="3283947">
                <a:moveTo>
                  <a:pt x="0" y="0"/>
                </a:moveTo>
                <a:lnTo>
                  <a:pt x="7911516" y="0"/>
                </a:lnTo>
                <a:lnTo>
                  <a:pt x="7911516" y="3283947"/>
                </a:lnTo>
                <a:lnTo>
                  <a:pt x="0" y="3283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7" r="-2239" b="-15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>
            <a:off x="1185413" y="316550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76835" y="6836047"/>
            <a:ext cx="3955758" cy="3267800"/>
          </a:xfrm>
          <a:custGeom>
            <a:avLst/>
            <a:gdLst/>
            <a:ahLst/>
            <a:cxnLst/>
            <a:rect l="l" t="t" r="r" b="b"/>
            <a:pathLst>
              <a:path w="3955758" h="3267800">
                <a:moveTo>
                  <a:pt x="0" y="0"/>
                </a:moveTo>
                <a:lnTo>
                  <a:pt x="3955758" y="0"/>
                </a:lnTo>
                <a:lnTo>
                  <a:pt x="3955758" y="3267800"/>
                </a:lnTo>
                <a:lnTo>
                  <a:pt x="0" y="3267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843947" y="1028700"/>
            <a:ext cx="126001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of Model Building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63726-0A2B-2910-BE37-BA01DFDB720F}"/>
              </a:ext>
            </a:extLst>
          </p:cNvPr>
          <p:cNvSpPr txBox="1"/>
          <p:nvPr/>
        </p:nvSpPr>
        <p:spPr>
          <a:xfrm>
            <a:off x="524802" y="1642706"/>
            <a:ext cx="9326880" cy="10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3200" b="1" dirty="0">
                <a:solidFill>
                  <a:srgbClr val="4DA3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Positive word cloud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BBB503-728D-C6C3-2CC9-762A40E4AE2E}"/>
              </a:ext>
            </a:extLst>
          </p:cNvPr>
          <p:cNvSpPr txBox="1"/>
          <p:nvPr/>
        </p:nvSpPr>
        <p:spPr>
          <a:xfrm>
            <a:off x="8686800" y="1632869"/>
            <a:ext cx="9326880" cy="10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3200" b="1" dirty="0">
                <a:solidFill>
                  <a:srgbClr val="4DA3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Negative word 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AFF3C7-323A-EBCE-C80F-725F124D212E}"/>
              </a:ext>
            </a:extLst>
          </p:cNvPr>
          <p:cNvSpPr txBox="1"/>
          <p:nvPr/>
        </p:nvSpPr>
        <p:spPr>
          <a:xfrm>
            <a:off x="9523237" y="5609516"/>
            <a:ext cx="9326880" cy="10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3200" b="1" dirty="0">
                <a:solidFill>
                  <a:srgbClr val="4DA3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Roc Accuracy Score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45FD8-FCEF-0AEC-2F82-0D4349425F52}"/>
              </a:ext>
            </a:extLst>
          </p:cNvPr>
          <p:cNvSpPr txBox="1"/>
          <p:nvPr/>
        </p:nvSpPr>
        <p:spPr>
          <a:xfrm>
            <a:off x="540042" y="5549828"/>
            <a:ext cx="9425940" cy="976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2400" b="1" dirty="0">
                <a:solidFill>
                  <a:srgbClr val="4DA3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Time Series Big O and omega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5472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5173" y="9006642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15352" y="356578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8" y="0"/>
                </a:lnTo>
                <a:lnTo>
                  <a:pt x="1833658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0696" y="1316378"/>
            <a:ext cx="987391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4.Model Deployment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2181" y="2697957"/>
            <a:ext cx="863074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1 : Prepare our machine learning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2181" y="3628867"/>
            <a:ext cx="158977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2 : Set up our streamlit App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2455" y="4493827"/>
            <a:ext cx="6680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3 : Build the user Interface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52455" y="6549444"/>
            <a:ext cx="6680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5 :Run our app locally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39536" y="6972725"/>
            <a:ext cx="1013416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the following command in our terminal to run the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39536" y="3106262"/>
            <a:ext cx="761603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 our model using a suitable dataset.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39536" y="4037172"/>
            <a:ext cx="158977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a new python ﬁle ,e.g ' app.py' ,and import necessary libraries.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39536" y="4835457"/>
            <a:ext cx="67005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 a title and description to our app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39536" y="5243762"/>
            <a:ext cx="67005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sliders for user input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32181" y="5741164"/>
            <a:ext cx="718439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4 : Add prediction functionality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15998" y="6082794"/>
            <a:ext cx="67005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a button to trigger predictions</a:t>
            </a:r>
          </a:p>
        </p:txBody>
      </p:sp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14694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5173" y="9006642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61954" y="316550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8" y="0"/>
                </a:lnTo>
                <a:lnTo>
                  <a:pt x="1833658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0696" y="1316378"/>
            <a:ext cx="987391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4.Model Deployment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5297" y="2969207"/>
            <a:ext cx="532199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6 : Deploy our 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7662" y="3351658"/>
            <a:ext cx="1013416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a requirements.txt ﬁle listing alla dependencies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17662" y="3731388"/>
            <a:ext cx="1013416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Push our code to a GitHub repository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17662" y="4073018"/>
            <a:ext cx="1013416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 up for a stream lit account and link it to your GitHub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17662" y="4452748"/>
            <a:ext cx="1509400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Click on new app in the streamlit dashboard, select your repository and deploy our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5297" y="4965828"/>
            <a:ext cx="477235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7 : Share our app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17662" y="5478908"/>
            <a:ext cx="1509400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Once deployed,can share the link to your Streamlit app with others , allowing them to use our model for predictionns.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7606" y="414694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4900" y="1659900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12826" y="343662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85079" y="882688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35507" y="2325253"/>
            <a:ext cx="7231119" cy="3377824"/>
          </a:xfrm>
          <a:custGeom>
            <a:avLst/>
            <a:gdLst/>
            <a:ahLst/>
            <a:cxnLst/>
            <a:rect l="l" t="t" r="r" b="b"/>
            <a:pathLst>
              <a:path w="7231119" h="3377824">
                <a:moveTo>
                  <a:pt x="0" y="0"/>
                </a:moveTo>
                <a:lnTo>
                  <a:pt x="7231119" y="0"/>
                </a:lnTo>
                <a:lnTo>
                  <a:pt x="7231119" y="3377824"/>
                </a:lnTo>
                <a:lnTo>
                  <a:pt x="0" y="3377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31984" y="2395360"/>
            <a:ext cx="8551637" cy="3237610"/>
          </a:xfrm>
          <a:custGeom>
            <a:avLst/>
            <a:gdLst/>
            <a:ahLst/>
            <a:cxnLst/>
            <a:rect l="l" t="t" r="r" b="b"/>
            <a:pathLst>
              <a:path w="8551637" h="3237610">
                <a:moveTo>
                  <a:pt x="0" y="0"/>
                </a:moveTo>
                <a:lnTo>
                  <a:pt x="8551637" y="0"/>
                </a:lnTo>
                <a:lnTo>
                  <a:pt x="8551637" y="3237610"/>
                </a:lnTo>
                <a:lnTo>
                  <a:pt x="0" y="3237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35507" y="5947321"/>
            <a:ext cx="7142629" cy="3749880"/>
          </a:xfrm>
          <a:custGeom>
            <a:avLst/>
            <a:gdLst/>
            <a:ahLst/>
            <a:cxnLst/>
            <a:rect l="l" t="t" r="r" b="b"/>
            <a:pathLst>
              <a:path w="7142629" h="3749880">
                <a:moveTo>
                  <a:pt x="0" y="0"/>
                </a:moveTo>
                <a:lnTo>
                  <a:pt x="7142629" y="0"/>
                </a:lnTo>
                <a:lnTo>
                  <a:pt x="7142629" y="3749881"/>
                </a:lnTo>
                <a:lnTo>
                  <a:pt x="0" y="3749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31984" y="5889699"/>
            <a:ext cx="7470630" cy="3865126"/>
          </a:xfrm>
          <a:custGeom>
            <a:avLst/>
            <a:gdLst/>
            <a:ahLst/>
            <a:cxnLst/>
            <a:rect l="l" t="t" r="r" b="b"/>
            <a:pathLst>
              <a:path w="7470630" h="3865126">
                <a:moveTo>
                  <a:pt x="0" y="0"/>
                </a:moveTo>
                <a:lnTo>
                  <a:pt x="7470630" y="0"/>
                </a:lnTo>
                <a:lnTo>
                  <a:pt x="7470630" y="3865125"/>
                </a:lnTo>
                <a:lnTo>
                  <a:pt x="0" y="3865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33" b="-53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5507" y="316550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69726" y="1028700"/>
            <a:ext cx="1441535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of Model Deployment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3567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6645" y="337528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82081" y="1456981"/>
            <a:ext cx="6178071" cy="102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53"/>
              </a:lnSpc>
              <a:spcBef>
                <a:spcPct val="0"/>
              </a:spcBef>
            </a:pPr>
            <a:r>
              <a:rPr lang="en-US" sz="679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3475" y="2743177"/>
            <a:ext cx="160508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3475" y="3388927"/>
            <a:ext cx="158977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Improvement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63475" y="4035357"/>
            <a:ext cx="1323413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Trends and Demand Forecasting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3475" y="6424862"/>
            <a:ext cx="1257588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Sarcasm and Irony Detection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63475" y="7023073"/>
            <a:ext cx="155226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Noise and Spam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3475" y="7640331"/>
            <a:ext cx="155226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Mixed Sentiments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6645" y="5143500"/>
            <a:ext cx="7617039" cy="102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53"/>
              </a:lnSpc>
              <a:spcBef>
                <a:spcPct val="0"/>
              </a:spcBef>
            </a:pPr>
            <a:r>
              <a:rPr lang="en-US" sz="679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Disadvantage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9DD06-05C7-B512-0245-E454D79A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524201-A8A8-6425-6B5A-DD10813E8CE3}"/>
              </a:ext>
            </a:extLst>
          </p:cNvPr>
          <p:cNvSpPr/>
          <p:nvPr/>
        </p:nvSpPr>
        <p:spPr>
          <a:xfrm>
            <a:off x="459690" y="43567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8F6D420-671D-ECD4-F1AF-CB583F104DBD}"/>
              </a:ext>
            </a:extLst>
          </p:cNvPr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E6313B4-9FD5-4362-21CE-0A804AE001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500B292-FE3A-BD6F-F183-41442FECBFA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8A10B07-5AA6-6E4C-32DB-6914DA3D6FFC}"/>
              </a:ext>
            </a:extLst>
          </p:cNvPr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C12901B-67F8-2513-3480-61E1D4B2E8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BCE7A90-B845-459D-BDAE-AC816DF70B2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610EA64-C92E-73D8-63C1-A56DB53D3602}"/>
              </a:ext>
            </a:extLst>
          </p:cNvPr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3BDA977-EDCF-0BBD-40F9-A5DBE8101B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DDB7836-2987-52B0-9A22-D8ACF19A4DE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9988E5C9-0848-B3EC-D6A7-24F9D1F258F7}"/>
              </a:ext>
            </a:extLst>
          </p:cNvPr>
          <p:cNvSpPr/>
          <p:nvPr/>
        </p:nvSpPr>
        <p:spPr>
          <a:xfrm>
            <a:off x="1246645" y="337528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C5D263E-D601-7A87-71EF-FA37D65D6D26}"/>
              </a:ext>
            </a:extLst>
          </p:cNvPr>
          <p:cNvSpPr txBox="1"/>
          <p:nvPr/>
        </p:nvSpPr>
        <p:spPr>
          <a:xfrm>
            <a:off x="1186339" y="1163238"/>
            <a:ext cx="15915319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53"/>
              </a:lnSpc>
              <a:spcBef>
                <a:spcPct val="0"/>
              </a:spcBef>
            </a:pPr>
            <a:r>
              <a:rPr lang="en-US" sz="7200" b="1" dirty="0">
                <a:solidFill>
                  <a:schemeClr val="bg1"/>
                </a:solidFill>
              </a:rPr>
              <a:t>Further Usage of Sentiment Analysis (Positive → Negative)</a:t>
            </a:r>
            <a:r>
              <a:rPr lang="en-US" sz="6794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85A8A-4FEA-9077-2512-55CC3E2D1C12}"/>
              </a:ext>
            </a:extLst>
          </p:cNvPr>
          <p:cNvSpPr txBox="1"/>
          <p:nvPr/>
        </p:nvSpPr>
        <p:spPr>
          <a:xfrm>
            <a:off x="1277125" y="3777083"/>
            <a:ext cx="1056461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32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Insights : 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6CE13EFD-5CB8-FB41-BAF5-7334D8267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396794"/>
            <a:ext cx="1203711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Tracking or analyzing how customer sentiment changes over time or across review components — from positive to negative or vice versa — for deeper business insights.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09A7AC-9F1E-A17E-AA31-57FD4FFF70A1}"/>
              </a:ext>
            </a:extLst>
          </p:cNvPr>
          <p:cNvSpPr txBox="1"/>
          <p:nvPr/>
        </p:nvSpPr>
        <p:spPr>
          <a:xfrm>
            <a:off x="1600200" y="6176193"/>
            <a:ext cx="927354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4DA36A"/>
                </a:solidFill>
              </a:rPr>
              <a:t>✅ Business Benefits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DA36A"/>
                </a:solidFill>
              </a:rPr>
              <a:t>Early detection of customer dissatisfaction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DA36A"/>
                </a:solidFill>
              </a:rPr>
              <a:t>Product improvement suggestions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DA36A"/>
                </a:solidFill>
              </a:rPr>
              <a:t>Better review authenticity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DA36A"/>
                </a:solidFill>
              </a:rPr>
              <a:t>Improved customer experience strategies</a:t>
            </a:r>
          </a:p>
        </p:txBody>
      </p:sp>
    </p:spTree>
    <p:extLst>
      <p:ext uri="{BB962C8B-B14F-4D97-AF65-F5344CB8AC3E}">
        <p14:creationId xmlns:p14="http://schemas.microsoft.com/office/powerpoint/2010/main" val="11589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56" y="489487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3"/>
                </a:lnTo>
                <a:lnTo>
                  <a:pt x="0" y="51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26689" y="1979353"/>
            <a:ext cx="4578066" cy="6023505"/>
            <a:chOff x="0" y="0"/>
            <a:chExt cx="6104088" cy="80313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6087" b="6087"/>
            <a:stretch>
              <a:fillRect/>
            </a:stretch>
          </p:blipFill>
          <p:spPr>
            <a:xfrm>
              <a:off x="0" y="0"/>
              <a:ext cx="6104088" cy="803133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204780" y="4615907"/>
            <a:ext cx="4414953" cy="6005381"/>
            <a:chOff x="0" y="0"/>
            <a:chExt cx="5886604" cy="800717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4687" b="4687"/>
            <a:stretch>
              <a:fillRect/>
            </a:stretch>
          </p:blipFill>
          <p:spPr>
            <a:xfrm>
              <a:off x="0" y="0"/>
              <a:ext cx="5886604" cy="800717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154900" y="1659900"/>
            <a:ext cx="223236" cy="22323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612826" y="3436620"/>
            <a:ext cx="345156" cy="3451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39488" y="391344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49"/>
                </a:lnTo>
                <a:lnTo>
                  <a:pt x="0" y="712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80696" y="2936280"/>
            <a:ext cx="7122592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80696" y="4253717"/>
            <a:ext cx="7545993" cy="394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 spc="149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Performed sentiment analysis on Alexareviews using NLP techniques.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 spc="149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TextBlob provided quick sentimentestimation.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 spc="149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Naive Bayes model offered a strongbaseline for text classiﬁcation.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 spc="149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work: Explore deep learning model sand more complex features.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E36F4-2158-2E24-2FA8-2960EF52C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0C3C59-C93D-1A68-891C-F484F58545A6}"/>
              </a:ext>
            </a:extLst>
          </p:cNvPr>
          <p:cNvSpPr/>
          <p:nvPr/>
        </p:nvSpPr>
        <p:spPr>
          <a:xfrm>
            <a:off x="459690" y="43567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370772-88A5-A12C-E7E9-24D92FADA4E0}"/>
              </a:ext>
            </a:extLst>
          </p:cNvPr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957D932-141A-CC94-736C-803469A965E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FDD8AF1-48F9-9BDC-25DA-FFC3A8E4555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DE480BD-3FB6-78EA-39A1-84B10A766AC0}"/>
              </a:ext>
            </a:extLst>
          </p:cNvPr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B9A235-5600-5FB1-DDB8-6EB807C13A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D5C22F-6637-5E50-A2A6-9136286F723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6B29FD4-2F43-1484-5FF4-C1A7C000B61E}"/>
              </a:ext>
            </a:extLst>
          </p:cNvPr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20AEBE1-3B97-41FA-5311-10D4FA865D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10D2263-7C78-E33C-3EE3-8F8C8095FAF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45C1137-21F4-74D0-20F5-B30426A38D79}"/>
              </a:ext>
            </a:extLst>
          </p:cNvPr>
          <p:cNvSpPr/>
          <p:nvPr/>
        </p:nvSpPr>
        <p:spPr>
          <a:xfrm>
            <a:off x="7967774" y="5871554"/>
            <a:ext cx="2352450" cy="807963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876FB25-956E-ADE9-F4D6-19E62BEF6327}"/>
              </a:ext>
            </a:extLst>
          </p:cNvPr>
          <p:cNvSpPr txBox="1"/>
          <p:nvPr/>
        </p:nvSpPr>
        <p:spPr>
          <a:xfrm>
            <a:off x="1013762" y="4305300"/>
            <a:ext cx="15915319" cy="1003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53"/>
              </a:lnSpc>
              <a:spcBef>
                <a:spcPct val="0"/>
              </a:spcBef>
            </a:pPr>
            <a:r>
              <a:rPr lang="en-US" sz="6794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2121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80174" y="1464961"/>
            <a:ext cx="4972808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- 4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2873" y="-227910"/>
            <a:ext cx="6630910" cy="10742820"/>
            <a:chOff x="0" y="0"/>
            <a:chExt cx="8841213" cy="143237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677" r="3677"/>
            <a:stretch>
              <a:fillRect/>
            </a:stretch>
          </p:blipFill>
          <p:spPr>
            <a:xfrm>
              <a:off x="0" y="0"/>
              <a:ext cx="8841213" cy="1432376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179084" y="1885287"/>
            <a:ext cx="223236" cy="223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07826" y="7979127"/>
            <a:ext cx="345156" cy="3451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17717" y="3661435"/>
            <a:ext cx="9108333" cy="479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7"/>
              </a:lnSpc>
            </a:pPr>
            <a:r>
              <a:rPr lang="en-US" sz="2469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1.Kiranvel R</a:t>
            </a:r>
          </a:p>
          <a:p>
            <a:pPr algn="l">
              <a:lnSpc>
                <a:spcPts val="4197"/>
              </a:lnSpc>
            </a:pPr>
            <a:r>
              <a:rPr lang="en-US" sz="2469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2.Vaishnavi K S</a:t>
            </a:r>
          </a:p>
          <a:p>
            <a:pPr algn="l">
              <a:lnSpc>
                <a:spcPts val="4197"/>
              </a:lnSpc>
            </a:pPr>
            <a:r>
              <a:rPr lang="en-US" sz="2469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3.Abhishek U B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4.Smrithi</a:t>
            </a: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Radhakrishnan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5.Simhadri Mani Shankar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6.Kavimani </a:t>
            </a:r>
            <a:r>
              <a:rPr lang="en-US" sz="2469" u="none" strike="noStrike" dirty="0" err="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Reddiyar</a:t>
            </a:r>
            <a:endParaRPr lang="en-US" sz="2469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7.Akshara A.S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8.Sushinth V S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9.Saran Prakash B</a:t>
            </a:r>
          </a:p>
        </p:txBody>
      </p:sp>
      <p:sp>
        <p:nvSpPr>
          <p:cNvPr id="15" name="Freeform 15"/>
          <p:cNvSpPr/>
          <p:nvPr/>
        </p:nvSpPr>
        <p:spPr>
          <a:xfrm>
            <a:off x="6485491" y="194085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812748" y="3007781"/>
            <a:ext cx="8871816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9"/>
              </a:lnSpc>
              <a:spcBef>
                <a:spcPct val="0"/>
              </a:spcBef>
            </a:pPr>
            <a:r>
              <a:rPr lang="en-US" sz="3399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</a:t>
            </a:r>
            <a:r>
              <a:rPr lang="en-US" sz="3399" b="1" u="none" strike="noStrik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members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56" y="512838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22443" y="2789918"/>
            <a:ext cx="7308480" cy="4233479"/>
            <a:chOff x="0" y="0"/>
            <a:chExt cx="9744640" cy="56446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6610" b="6610"/>
            <a:stretch>
              <a:fillRect/>
            </a:stretch>
          </p:blipFill>
          <p:spPr>
            <a:xfrm>
              <a:off x="0" y="0"/>
              <a:ext cx="9744640" cy="564463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920764" y="1736979"/>
            <a:ext cx="223236" cy="223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3544" y="9301438"/>
            <a:ext cx="345156" cy="3451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92736" y="4725035"/>
            <a:ext cx="887181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 spc="147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 is the process of determining the emotional tone behind words.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70105" y="414694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8" y="0"/>
                </a:lnTo>
                <a:lnTo>
                  <a:pt x="1833658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80696" y="2712691"/>
            <a:ext cx="8983857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92736" y="5808405"/>
            <a:ext cx="887181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 spc="147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project analyzes Amazon Data Setproduct reviews to classify sentiments.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2736" y="7036595"/>
            <a:ext cx="887181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 spc="147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helps understand customer satisfaction and product feedback.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0246" y="5876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2326" y="5279230"/>
            <a:ext cx="3250810" cy="1970444"/>
            <a:chOff x="0" y="0"/>
            <a:chExt cx="856180" cy="5189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6180" cy="518965"/>
            </a:xfrm>
            <a:custGeom>
              <a:avLst/>
              <a:gdLst/>
              <a:ahLst/>
              <a:cxnLst/>
              <a:rect l="l" t="t" r="r" b="b"/>
              <a:pathLst>
                <a:path w="856180" h="518965">
                  <a:moveTo>
                    <a:pt x="47631" y="0"/>
                  </a:moveTo>
                  <a:lnTo>
                    <a:pt x="808550" y="0"/>
                  </a:lnTo>
                  <a:cubicBezTo>
                    <a:pt x="834855" y="0"/>
                    <a:pt x="856180" y="21325"/>
                    <a:pt x="856180" y="47631"/>
                  </a:cubicBezTo>
                  <a:lnTo>
                    <a:pt x="856180" y="471334"/>
                  </a:lnTo>
                  <a:cubicBezTo>
                    <a:pt x="856180" y="483966"/>
                    <a:pt x="851162" y="496081"/>
                    <a:pt x="842230" y="505014"/>
                  </a:cubicBezTo>
                  <a:cubicBezTo>
                    <a:pt x="833297" y="513946"/>
                    <a:pt x="821182" y="518965"/>
                    <a:pt x="808550" y="518965"/>
                  </a:cubicBezTo>
                  <a:lnTo>
                    <a:pt x="47631" y="518965"/>
                  </a:lnTo>
                  <a:cubicBezTo>
                    <a:pt x="34998" y="518965"/>
                    <a:pt x="22883" y="513946"/>
                    <a:pt x="13951" y="505014"/>
                  </a:cubicBezTo>
                  <a:cubicBezTo>
                    <a:pt x="5018" y="496081"/>
                    <a:pt x="0" y="483966"/>
                    <a:pt x="0" y="471334"/>
                  </a:cubicBezTo>
                  <a:lnTo>
                    <a:pt x="0" y="47631"/>
                  </a:lnTo>
                  <a:cubicBezTo>
                    <a:pt x="0" y="34998"/>
                    <a:pt x="5018" y="22883"/>
                    <a:pt x="13951" y="13951"/>
                  </a:cubicBezTo>
                  <a:cubicBezTo>
                    <a:pt x="22883" y="5018"/>
                    <a:pt x="34998" y="0"/>
                    <a:pt x="476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56180" cy="54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1163" y="3688691"/>
            <a:ext cx="243672" cy="2436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874981" y="3688691"/>
            <a:ext cx="243672" cy="2436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04835" y="3354631"/>
            <a:ext cx="408184" cy="4081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66798" y="3354631"/>
            <a:ext cx="408184" cy="4081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738627" y="8934113"/>
            <a:ext cx="1971124" cy="19711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54072" y="489487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2843947" y="2408198"/>
            <a:ext cx="126001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Steps performed are: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604378" y="5279230"/>
            <a:ext cx="3250810" cy="1970444"/>
            <a:chOff x="0" y="0"/>
            <a:chExt cx="856180" cy="5189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56180" cy="518965"/>
            </a:xfrm>
            <a:custGeom>
              <a:avLst/>
              <a:gdLst/>
              <a:ahLst/>
              <a:cxnLst/>
              <a:rect l="l" t="t" r="r" b="b"/>
              <a:pathLst>
                <a:path w="856180" h="518965">
                  <a:moveTo>
                    <a:pt x="47631" y="0"/>
                  </a:moveTo>
                  <a:lnTo>
                    <a:pt x="808550" y="0"/>
                  </a:lnTo>
                  <a:cubicBezTo>
                    <a:pt x="834855" y="0"/>
                    <a:pt x="856180" y="21325"/>
                    <a:pt x="856180" y="47631"/>
                  </a:cubicBezTo>
                  <a:lnTo>
                    <a:pt x="856180" y="471334"/>
                  </a:lnTo>
                  <a:cubicBezTo>
                    <a:pt x="856180" y="483966"/>
                    <a:pt x="851162" y="496081"/>
                    <a:pt x="842230" y="505014"/>
                  </a:cubicBezTo>
                  <a:cubicBezTo>
                    <a:pt x="833297" y="513946"/>
                    <a:pt x="821182" y="518965"/>
                    <a:pt x="808550" y="518965"/>
                  </a:cubicBezTo>
                  <a:lnTo>
                    <a:pt x="47631" y="518965"/>
                  </a:lnTo>
                  <a:cubicBezTo>
                    <a:pt x="34998" y="518965"/>
                    <a:pt x="22883" y="513946"/>
                    <a:pt x="13951" y="505014"/>
                  </a:cubicBezTo>
                  <a:cubicBezTo>
                    <a:pt x="5018" y="496081"/>
                    <a:pt x="0" y="483966"/>
                    <a:pt x="0" y="471334"/>
                  </a:cubicBezTo>
                  <a:lnTo>
                    <a:pt x="0" y="47631"/>
                  </a:lnTo>
                  <a:cubicBezTo>
                    <a:pt x="0" y="34998"/>
                    <a:pt x="5018" y="22883"/>
                    <a:pt x="13951" y="13951"/>
                  </a:cubicBezTo>
                  <a:cubicBezTo>
                    <a:pt x="22883" y="5018"/>
                    <a:pt x="34998" y="0"/>
                    <a:pt x="476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56180" cy="54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023466" y="5759455"/>
            <a:ext cx="4067749" cy="6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</a:pPr>
            <a:r>
              <a:rPr lang="en-US" sz="3907" b="1" spc="25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2.EDA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447425" y="5279230"/>
            <a:ext cx="3250810" cy="1970444"/>
            <a:chOff x="0" y="0"/>
            <a:chExt cx="856180" cy="51896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6180" cy="518965"/>
            </a:xfrm>
            <a:custGeom>
              <a:avLst/>
              <a:gdLst/>
              <a:ahLst/>
              <a:cxnLst/>
              <a:rect l="l" t="t" r="r" b="b"/>
              <a:pathLst>
                <a:path w="856180" h="518965">
                  <a:moveTo>
                    <a:pt x="47631" y="0"/>
                  </a:moveTo>
                  <a:lnTo>
                    <a:pt x="808550" y="0"/>
                  </a:lnTo>
                  <a:cubicBezTo>
                    <a:pt x="834855" y="0"/>
                    <a:pt x="856180" y="21325"/>
                    <a:pt x="856180" y="47631"/>
                  </a:cubicBezTo>
                  <a:lnTo>
                    <a:pt x="856180" y="471334"/>
                  </a:lnTo>
                  <a:cubicBezTo>
                    <a:pt x="856180" y="483966"/>
                    <a:pt x="851162" y="496081"/>
                    <a:pt x="842230" y="505014"/>
                  </a:cubicBezTo>
                  <a:cubicBezTo>
                    <a:pt x="833297" y="513946"/>
                    <a:pt x="821182" y="518965"/>
                    <a:pt x="808550" y="518965"/>
                  </a:cubicBezTo>
                  <a:lnTo>
                    <a:pt x="47631" y="518965"/>
                  </a:lnTo>
                  <a:cubicBezTo>
                    <a:pt x="34998" y="518965"/>
                    <a:pt x="22883" y="513946"/>
                    <a:pt x="13951" y="505014"/>
                  </a:cubicBezTo>
                  <a:cubicBezTo>
                    <a:pt x="5018" y="496081"/>
                    <a:pt x="0" y="483966"/>
                    <a:pt x="0" y="471334"/>
                  </a:cubicBezTo>
                  <a:lnTo>
                    <a:pt x="0" y="47631"/>
                  </a:lnTo>
                  <a:cubicBezTo>
                    <a:pt x="0" y="34998"/>
                    <a:pt x="5018" y="22883"/>
                    <a:pt x="13951" y="13951"/>
                  </a:cubicBezTo>
                  <a:cubicBezTo>
                    <a:pt x="22883" y="5018"/>
                    <a:pt x="34998" y="0"/>
                    <a:pt x="476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856180" cy="54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313995" y="5617333"/>
            <a:ext cx="3517668" cy="1272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8"/>
              </a:lnSpc>
              <a:spcBef>
                <a:spcPct val="0"/>
              </a:spcBef>
            </a:pPr>
            <a:r>
              <a:rPr lang="en-US" sz="3684" b="1" spc="2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  <a:r>
              <a:rPr lang="en-US" sz="3684" b="1" u="none" strike="noStrike" spc="2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.Model Building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3503408" y="5301839"/>
            <a:ext cx="3250810" cy="1970444"/>
            <a:chOff x="0" y="0"/>
            <a:chExt cx="856180" cy="51896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6180" cy="518965"/>
            </a:xfrm>
            <a:custGeom>
              <a:avLst/>
              <a:gdLst/>
              <a:ahLst/>
              <a:cxnLst/>
              <a:rect l="l" t="t" r="r" b="b"/>
              <a:pathLst>
                <a:path w="856180" h="518965">
                  <a:moveTo>
                    <a:pt x="47631" y="0"/>
                  </a:moveTo>
                  <a:lnTo>
                    <a:pt x="808550" y="0"/>
                  </a:lnTo>
                  <a:cubicBezTo>
                    <a:pt x="834855" y="0"/>
                    <a:pt x="856180" y="21325"/>
                    <a:pt x="856180" y="47631"/>
                  </a:cubicBezTo>
                  <a:lnTo>
                    <a:pt x="856180" y="471334"/>
                  </a:lnTo>
                  <a:cubicBezTo>
                    <a:pt x="856180" y="483966"/>
                    <a:pt x="851162" y="496081"/>
                    <a:pt x="842230" y="505014"/>
                  </a:cubicBezTo>
                  <a:cubicBezTo>
                    <a:pt x="833297" y="513946"/>
                    <a:pt x="821182" y="518965"/>
                    <a:pt x="808550" y="518965"/>
                  </a:cubicBezTo>
                  <a:lnTo>
                    <a:pt x="47631" y="518965"/>
                  </a:lnTo>
                  <a:cubicBezTo>
                    <a:pt x="34998" y="518965"/>
                    <a:pt x="22883" y="513946"/>
                    <a:pt x="13951" y="505014"/>
                  </a:cubicBezTo>
                  <a:cubicBezTo>
                    <a:pt x="5018" y="496081"/>
                    <a:pt x="0" y="483966"/>
                    <a:pt x="0" y="471334"/>
                  </a:cubicBezTo>
                  <a:lnTo>
                    <a:pt x="0" y="47631"/>
                  </a:lnTo>
                  <a:cubicBezTo>
                    <a:pt x="0" y="34998"/>
                    <a:pt x="5018" y="22883"/>
                    <a:pt x="13951" y="13951"/>
                  </a:cubicBezTo>
                  <a:cubicBezTo>
                    <a:pt x="22883" y="5018"/>
                    <a:pt x="34998" y="0"/>
                    <a:pt x="476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856180" cy="54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640310" y="5673489"/>
            <a:ext cx="2977004" cy="112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6"/>
              </a:lnSpc>
            </a:pPr>
            <a:r>
              <a:rPr lang="en-US" sz="3261" b="1" spc="2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3261" b="1" u="none" strike="noStrike" spc="2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.Model Deployment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4072" y="5617333"/>
            <a:ext cx="3517668" cy="1272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8"/>
              </a:lnSpc>
              <a:spcBef>
                <a:spcPct val="0"/>
              </a:spcBef>
            </a:pPr>
            <a:r>
              <a:rPr lang="en-US" sz="3684" b="1" spc="2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  <a:r>
              <a:rPr lang="en-US" sz="3684" b="1" u="none" strike="noStrike" spc="2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.Data  Collection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D81B4-E6CD-70B5-0EF8-AAA08DD7A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00BB40-7B6E-C9F4-29D6-0E94A3634CFC}"/>
              </a:ext>
            </a:extLst>
          </p:cNvPr>
          <p:cNvSpPr/>
          <p:nvPr/>
        </p:nvSpPr>
        <p:spPr>
          <a:xfrm>
            <a:off x="561826" y="5876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3" y="0"/>
                </a:lnTo>
                <a:lnTo>
                  <a:pt x="650743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B782B5F-C2DF-D4E8-EA11-8C33F940FD90}"/>
              </a:ext>
            </a:extLst>
          </p:cNvPr>
          <p:cNvSpPr txBox="1"/>
          <p:nvPr/>
        </p:nvSpPr>
        <p:spPr>
          <a:xfrm>
            <a:off x="1574011" y="2010012"/>
            <a:ext cx="15570989" cy="1029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Data Collection and Cleaning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3CB143-FB9C-0128-7D23-5437945F0447}"/>
              </a:ext>
            </a:extLst>
          </p:cNvPr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76E22C2-05F4-296C-F2ED-362B0F468A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3D2B040-E069-AF3F-EA50-6BBB2D7BA6D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8EFD68C-6774-A472-BA50-EE9C7CFA2A32}"/>
              </a:ext>
            </a:extLst>
          </p:cNvPr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BECE043-21EF-692C-99D6-7E36526E56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11E89C9-94A4-C9AF-348A-71327C4F970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CA28640-5D76-7444-69AD-59B4C179CDF9}"/>
              </a:ext>
            </a:extLst>
          </p:cNvPr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65D7E33-CC90-9F70-F7F2-931B1664BB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DDD9CA-3F41-C31E-EAB0-8152A4F1A46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5BC2F2A3-0CDB-3598-1F8B-75AEFE68A47C}"/>
              </a:ext>
            </a:extLst>
          </p:cNvPr>
          <p:cNvSpPr/>
          <p:nvPr/>
        </p:nvSpPr>
        <p:spPr>
          <a:xfrm>
            <a:off x="1384080" y="480195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460B27D-F87B-7861-D8FF-0F99E1A02564}"/>
              </a:ext>
            </a:extLst>
          </p:cNvPr>
          <p:cNvSpPr txBox="1"/>
          <p:nvPr/>
        </p:nvSpPr>
        <p:spPr>
          <a:xfrm>
            <a:off x="1752600" y="3714150"/>
            <a:ext cx="65532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32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Deﬁne the objective  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54277D8-BEDA-B103-1D13-EBE7C789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471310"/>
            <a:ext cx="120396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Data collection is the process of gathering and measuring information from a variety of sources to get a complete and accurate dataset for analysis or model training.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Context (Amazon Reviews):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Source: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 Unicode MS"/>
              </a:rPr>
              <a:t>amazon2.tsv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</a:rPr>
              <a:t> file (tab-separated values)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Contains customer reviews, ratings, and sentiment labels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Collected from Amazon product review pages or pre-existing datasets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Key Columns (Example):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Review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rgbClr val="4DA36A"/>
                </a:solidFill>
                <a:latin typeface="Arial" panose="020B0604020202020204" pitchFamily="34" charset="0"/>
              </a:rPr>
              <a:t>      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Star Rating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Sentiment Label (e.g., positive/negative)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 err="1">
                <a:solidFill>
                  <a:srgbClr val="4DA36A"/>
                </a:solidFill>
                <a:latin typeface="Arial" panose="020B0604020202020204" pitchFamily="34" charset="0"/>
              </a:rPr>
              <a:t>Lemmatizer</a:t>
            </a:r>
            <a:r>
              <a:rPr lang="en-US" altLang="en-US" sz="2400" dirty="0">
                <a:solidFill>
                  <a:srgbClr val="4DA36A"/>
                </a:solidFill>
                <a:latin typeface="Arial" panose="020B0604020202020204" pitchFamily="34" charset="0"/>
              </a:rPr>
              <a:t> and NLTK import in data collection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83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44" y="4195635"/>
            <a:ext cx="8394404" cy="3663825"/>
          </a:xfrm>
          <a:custGeom>
            <a:avLst/>
            <a:gdLst/>
            <a:ahLst/>
            <a:cxnLst/>
            <a:rect l="l" t="t" r="r" b="b"/>
            <a:pathLst>
              <a:path w="8394404" h="3663825">
                <a:moveTo>
                  <a:pt x="0" y="0"/>
                </a:moveTo>
                <a:lnTo>
                  <a:pt x="8394403" y="0"/>
                </a:lnTo>
                <a:lnTo>
                  <a:pt x="8394403" y="3663825"/>
                </a:lnTo>
                <a:lnTo>
                  <a:pt x="0" y="366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5" t="-60555" r="-32105" b="-137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24925" y="4195635"/>
            <a:ext cx="7685850" cy="3663825"/>
          </a:xfrm>
          <a:custGeom>
            <a:avLst/>
            <a:gdLst/>
            <a:ahLst/>
            <a:cxnLst/>
            <a:rect l="l" t="t" r="r" b="b"/>
            <a:pathLst>
              <a:path w="7685850" h="3663825">
                <a:moveTo>
                  <a:pt x="0" y="0"/>
                </a:moveTo>
                <a:lnTo>
                  <a:pt x="7685849" y="0"/>
                </a:lnTo>
                <a:lnTo>
                  <a:pt x="7685849" y="3663825"/>
                </a:lnTo>
                <a:lnTo>
                  <a:pt x="0" y="3663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33" t="-41695" r="-26248" b="-125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43947" y="1596865"/>
            <a:ext cx="126001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1.Data Collection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384080" y="480195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1826" y="5876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3" y="0"/>
                </a:lnTo>
                <a:lnTo>
                  <a:pt x="650743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10020" y="2780344"/>
            <a:ext cx="110679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Gather data, collect the relevant data, Understand Data context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1826" y="5876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3" y="0"/>
                </a:lnTo>
                <a:lnTo>
                  <a:pt x="650743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74011" y="2010012"/>
            <a:ext cx="433021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EDA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84080" y="480195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40332" y="3469028"/>
            <a:ext cx="857170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Deﬁne the objective - Understand the purpose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26770" y="4039258"/>
            <a:ext cx="1465779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collection - Gather data, collect therelevant data, Understand Data context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0332" y="4612209"/>
            <a:ext cx="135490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 - Handling missing values,Remove Duplicates, Correct errors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0332" y="5183074"/>
            <a:ext cx="128973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Univariate Analysis - Visualizations likeHistogram, Box plots, Bar charts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0332" y="5753304"/>
            <a:ext cx="1377210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Bivariate Analysis - Explore Relationships, scatter plots, correlation matrix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914" y="512838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4900" y="1659900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12826" y="343662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874285" y="6043166"/>
            <a:ext cx="5738540" cy="3258272"/>
          </a:xfrm>
          <a:custGeom>
            <a:avLst/>
            <a:gdLst/>
            <a:ahLst/>
            <a:cxnLst/>
            <a:rect l="l" t="t" r="r" b="b"/>
            <a:pathLst>
              <a:path w="5738540" h="3258272">
                <a:moveTo>
                  <a:pt x="0" y="0"/>
                </a:moveTo>
                <a:lnTo>
                  <a:pt x="5738541" y="0"/>
                </a:lnTo>
                <a:lnTo>
                  <a:pt x="5738541" y="3258272"/>
                </a:lnTo>
                <a:lnTo>
                  <a:pt x="0" y="3258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5" r="-804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88440" y="2412616"/>
            <a:ext cx="4349980" cy="3210197"/>
          </a:xfrm>
          <a:custGeom>
            <a:avLst/>
            <a:gdLst/>
            <a:ahLst/>
            <a:cxnLst/>
            <a:rect l="l" t="t" r="r" b="b"/>
            <a:pathLst>
              <a:path w="4349980" h="3210197">
                <a:moveTo>
                  <a:pt x="0" y="0"/>
                </a:moveTo>
                <a:lnTo>
                  <a:pt x="4349980" y="0"/>
                </a:lnTo>
                <a:lnTo>
                  <a:pt x="4349980" y="3210196"/>
                </a:lnTo>
                <a:lnTo>
                  <a:pt x="0" y="3210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70" r="-2170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711360" y="6043166"/>
            <a:ext cx="6652069" cy="3258272"/>
          </a:xfrm>
          <a:custGeom>
            <a:avLst/>
            <a:gdLst/>
            <a:ahLst/>
            <a:cxnLst/>
            <a:rect l="l" t="t" r="r" b="b"/>
            <a:pathLst>
              <a:path w="6652069" h="3258272">
                <a:moveTo>
                  <a:pt x="0" y="0"/>
                </a:moveTo>
                <a:lnTo>
                  <a:pt x="6652070" y="0"/>
                </a:lnTo>
                <a:lnTo>
                  <a:pt x="6652070" y="3258272"/>
                </a:lnTo>
                <a:lnTo>
                  <a:pt x="0" y="3258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308" b="-530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986095" y="2412616"/>
            <a:ext cx="4205069" cy="3210197"/>
          </a:xfrm>
          <a:custGeom>
            <a:avLst/>
            <a:gdLst/>
            <a:ahLst/>
            <a:cxnLst/>
            <a:rect l="l" t="t" r="r" b="b"/>
            <a:pathLst>
              <a:path w="4205069" h="3210197">
                <a:moveTo>
                  <a:pt x="0" y="0"/>
                </a:moveTo>
                <a:lnTo>
                  <a:pt x="4205068" y="0"/>
                </a:lnTo>
                <a:lnTo>
                  <a:pt x="4205068" y="3210196"/>
                </a:lnTo>
                <a:lnTo>
                  <a:pt x="0" y="3210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4" r="-10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205965" y="2412616"/>
            <a:ext cx="4537167" cy="3210197"/>
          </a:xfrm>
          <a:custGeom>
            <a:avLst/>
            <a:gdLst/>
            <a:ahLst/>
            <a:cxnLst/>
            <a:rect l="l" t="t" r="r" b="b"/>
            <a:pathLst>
              <a:path w="4537167" h="3210197">
                <a:moveTo>
                  <a:pt x="0" y="0"/>
                </a:moveTo>
                <a:lnTo>
                  <a:pt x="4537167" y="0"/>
                </a:lnTo>
                <a:lnTo>
                  <a:pt x="4537167" y="3210196"/>
                </a:lnTo>
                <a:lnTo>
                  <a:pt x="0" y="3210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5" b="-49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89135" y="419113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43947" y="1131263"/>
            <a:ext cx="126001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of EDA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149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6645" y="316787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63475" y="2121630"/>
            <a:ext cx="8297177" cy="102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3.Model Building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0332" y="3469028"/>
            <a:ext cx="16050837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preparation - Feature selection,data splitting,encoding categorical variables, scalling features.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0332" y="4315483"/>
            <a:ext cx="1589775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Selection - Choose the appropriate Machinelearning algorithm based on the problem type.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0332" y="5264082"/>
            <a:ext cx="1323413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 - Train the model using the training dataset.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0332" y="5805737"/>
            <a:ext cx="1257588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Evaluation - Evaluate the model'sperformance using the testing dataset andappropriate metrics.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0332" y="6785667"/>
            <a:ext cx="155226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model - Once satisﬁed with the model'sperformance ,ﬁnalize it for deployment.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68532" y="7324161"/>
            <a:ext cx="155226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choose a model called SVM model and Neural Network(ANN)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790</Words>
  <Application>Microsoft Office PowerPoint</Application>
  <PresentationFormat>Custom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Open Sans</vt:lpstr>
      <vt:lpstr>Calibri</vt:lpstr>
      <vt:lpstr>Open Sans Bold</vt:lpstr>
      <vt:lpstr>Montserrat Bold</vt:lpstr>
      <vt:lpstr>Poppins Bold</vt:lpstr>
      <vt:lpstr>Arial Unicode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</dc:title>
  <cp:lastModifiedBy>Saran Prakash B</cp:lastModifiedBy>
  <cp:revision>8</cp:revision>
  <dcterms:created xsi:type="dcterms:W3CDTF">2006-08-16T00:00:00Z</dcterms:created>
  <dcterms:modified xsi:type="dcterms:W3CDTF">2025-05-15T08:11:14Z</dcterms:modified>
  <dc:identifier>DAGnZastqpU</dc:identifier>
</cp:coreProperties>
</file>